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7" r:id="rId2"/>
  </p:sldIdLst>
  <p:sldSz cx="9144000" cy="6858000" type="screen4x3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47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 smtClean="0"/>
              <a:t>Jh</a:t>
            </a:r>
            <a:r>
              <a:rPr lang="en-US" dirty="0" smtClean="0"/>
              <a:t> time</a:t>
            </a:r>
            <a:r>
              <a:rPr lang="en-US" baseline="0" dirty="0" smtClean="0"/>
              <a:t> Reduction</a:t>
            </a:r>
            <a:endParaRPr lang="en-US" dirty="0"/>
          </a:p>
        </c:rich>
      </c:tx>
      <c:layout/>
      <c:overlay val="0"/>
      <c:spPr>
        <a:noFill/>
        <a:ln w="25268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Jh Time Reduction</c:v>
                </c:pt>
              </c:strCache>
            </c:strRef>
          </c:tx>
          <c:spPr>
            <a:solidFill>
              <a:srgbClr val="0066FF"/>
            </a:solidFill>
            <a:ln w="25268">
              <a:noFill/>
            </a:ln>
          </c:spPr>
          <c:invertIfNegative val="0"/>
          <c:dPt>
            <c:idx val="3"/>
            <c:invertIfNegative val="0"/>
            <c:bubble3D val="0"/>
            <c:spPr>
              <a:solidFill>
                <a:srgbClr val="00B050"/>
              </a:solidFill>
              <a:ln w="25268">
                <a:noFill/>
              </a:ln>
            </c:spPr>
          </c:dPt>
          <c:dLbls>
            <c:spPr>
              <a:noFill/>
              <a:ln w="25268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88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2"/>
                <c:pt idx="0">
                  <c:v>"feb 17</c:v>
                </c:pt>
                <c:pt idx="1">
                  <c:v>"apr 17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3</c:v>
                </c:pt>
                <c:pt idx="1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333399"/>
            </a:solidFill>
            <a:ln w="25268">
              <a:noFill/>
            </a:ln>
          </c:spPr>
          <c:invertIfNegative val="0"/>
          <c:cat>
            <c:strRef>
              <c:f>Sheet1!$A$2:$A$8</c:f>
              <c:strCache>
                <c:ptCount val="2"/>
                <c:pt idx="0">
                  <c:v>"feb 17</c:v>
                </c:pt>
                <c:pt idx="1">
                  <c:v>"apr 17</c:v>
                </c:pt>
              </c:strCache>
            </c:strRef>
          </c:cat>
          <c:val>
            <c:numRef>
              <c:f>Sheet1!$C$2:$C$8</c:f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FFFFFF"/>
            </a:solidFill>
            <a:ln w="25268">
              <a:noFill/>
            </a:ln>
          </c:spPr>
          <c:invertIfNegative val="0"/>
          <c:cat>
            <c:strRef>
              <c:f>Sheet1!$A$2:$A$8</c:f>
              <c:strCache>
                <c:ptCount val="2"/>
                <c:pt idx="0">
                  <c:v>"feb 17</c:v>
                </c:pt>
                <c:pt idx="1">
                  <c:v>"apr 17</c:v>
                </c:pt>
              </c:strCache>
            </c:strRef>
          </c:cat>
          <c:val>
            <c:numRef>
              <c:f>Sheet1!$D$2:$D$8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7508096"/>
        <c:axId val="27513984"/>
      </c:barChart>
      <c:catAx>
        <c:axId val="27508096"/>
        <c:scaling>
          <c:orientation val="minMax"/>
        </c:scaling>
        <c:delete val="0"/>
        <c:axPos val="b"/>
        <c:numFmt formatCode="[$-409]mmm\-yy;@" sourceLinked="0"/>
        <c:majorTickMark val="none"/>
        <c:minorTickMark val="none"/>
        <c:tickLblPos val="nextTo"/>
        <c:spPr>
          <a:noFill/>
          <a:ln w="945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513984"/>
        <c:crosses val="autoZero"/>
        <c:auto val="1"/>
        <c:lblAlgn val="ctr"/>
        <c:lblOffset val="100"/>
        <c:noMultiLvlLbl val="1"/>
      </c:catAx>
      <c:valAx>
        <c:axId val="27513984"/>
        <c:scaling>
          <c:orientation val="minMax"/>
        </c:scaling>
        <c:delete val="0"/>
        <c:axPos val="l"/>
        <c:majorGridlines>
          <c:spPr>
            <a:ln w="9450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6316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188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508096"/>
        <c:crosses val="autoZero"/>
        <c:crossBetween val="between"/>
      </c:valAx>
      <c:spPr>
        <a:noFill/>
        <a:ln w="25334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6FFF3-7A98-4E6C-955B-71F1DB9C6ED2}" type="datetimeFigureOut">
              <a:rPr lang="en-IN" smtClean="0"/>
              <a:t>09-06-2017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B29D6B-70EA-4F57-A658-6C9B98952CAB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98949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74775" y="1144588"/>
            <a:ext cx="4121150" cy="3090862"/>
          </a:xfrm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1788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0575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777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497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3217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937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6307F18-498D-4B51-AEC3-DB8B3BCF7341}" type="slidenum">
              <a:rPr lang="en-IN" altLang="en-US" smtClean="0">
                <a:solidFill>
                  <a:srgbClr val="000000"/>
                </a:solidFill>
              </a:rPr>
              <a:pPr/>
              <a:t>1</a:t>
            </a:fld>
            <a:endParaRPr lang="en-IN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835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hyperlink" Target="sustainance%20Check%20sheet%20(2).xls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9" descr="advi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25" y="195263"/>
            <a:ext cx="10668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/>
        </p:nvCxnSpPr>
        <p:spPr>
          <a:xfrm>
            <a:off x="152400" y="6477000"/>
            <a:ext cx="8839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6" name="Rectangle 40"/>
          <p:cNvSpPr>
            <a:spLocks noChangeArrowheads="1"/>
          </p:cNvSpPr>
          <p:nvPr/>
        </p:nvSpPr>
        <p:spPr bwMode="auto">
          <a:xfrm>
            <a:off x="3205163" y="838200"/>
            <a:ext cx="5786437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IDEA </a:t>
            </a:r>
            <a:r>
              <a:rPr 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en-US" sz="1050" b="1" dirty="0" smtClean="0">
                <a:latin typeface="Calibri" pitchFamily="34" charset="0"/>
                <a:cs typeface="Calibri" pitchFamily="34" charset="0"/>
              </a:rPr>
              <a:t>New localized guard with less height provided</a:t>
            </a:r>
            <a:endParaRPr lang="en-US" alt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2"/>
          <p:cNvSpPr>
            <a:spLocks noChangeArrowheads="1"/>
          </p:cNvSpPr>
          <p:nvPr/>
        </p:nvSpPr>
        <p:spPr bwMode="auto">
          <a:xfrm>
            <a:off x="158750" y="152400"/>
            <a:ext cx="883285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1" name="Rectangle 3"/>
          <p:cNvSpPr>
            <a:spLocks noChangeArrowheads="1"/>
          </p:cNvSpPr>
          <p:nvPr/>
        </p:nvSpPr>
        <p:spPr bwMode="auto">
          <a:xfrm>
            <a:off x="158750" y="152400"/>
            <a:ext cx="1447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1606550" y="152400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TPM CIRCLE NO :- </a:t>
            </a: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01</a:t>
            </a:r>
            <a:endParaRPr lang="en-US" sz="1050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1606550" y="304800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TPM CIRCLE NAME: </a:t>
            </a:r>
            <a:r>
              <a:rPr 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Achiever</a:t>
            </a:r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1606550" y="457200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DEPT :- </a:t>
            </a: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MACHINE  SHOP</a:t>
            </a: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158750" y="609600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CELL:- </a:t>
            </a:r>
            <a:r>
              <a:rPr 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Bracket</a:t>
            </a: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1301750" y="609600"/>
            <a:ext cx="1903413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CELL NAME:- </a:t>
            </a:r>
            <a:r>
              <a:rPr 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A247 Bracket</a:t>
            </a:r>
          </a:p>
        </p:txBody>
      </p: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3586163" y="1524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ACTIVITY</a:t>
            </a: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3586163" y="3048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LOSS NO. / STEP</a:t>
            </a:r>
          </a:p>
        </p:txBody>
      </p:sp>
      <p:sp>
        <p:nvSpPr>
          <p:cNvPr id="26" name="Rectangle 11"/>
          <p:cNvSpPr>
            <a:spLocks noChangeArrowheads="1"/>
          </p:cNvSpPr>
          <p:nvPr/>
        </p:nvSpPr>
        <p:spPr bwMode="auto">
          <a:xfrm>
            <a:off x="3586163" y="4572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RESULT AREA</a:t>
            </a:r>
          </a:p>
        </p:txBody>
      </p:sp>
      <p:sp>
        <p:nvSpPr>
          <p:cNvPr id="27" name="Rectangle 12"/>
          <p:cNvSpPr>
            <a:spLocks noChangeArrowheads="1"/>
          </p:cNvSpPr>
          <p:nvPr/>
        </p:nvSpPr>
        <p:spPr bwMode="auto">
          <a:xfrm>
            <a:off x="3205163" y="609600"/>
            <a:ext cx="3121025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MACHINE / STAGE  :- </a:t>
            </a:r>
            <a:r>
              <a:rPr 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5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SPM A1</a:t>
            </a:r>
            <a:endParaRPr 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13"/>
          <p:cNvSpPr>
            <a:spLocks noChangeArrowheads="1"/>
          </p:cNvSpPr>
          <p:nvPr/>
        </p:nvSpPr>
        <p:spPr bwMode="auto">
          <a:xfrm>
            <a:off x="6326188" y="609600"/>
            <a:ext cx="26654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OPERATION  </a:t>
            </a:r>
            <a:r>
              <a:rPr lang="en-US" sz="1050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 </a:t>
            </a:r>
            <a:r>
              <a:rPr 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Drilling</a:t>
            </a:r>
          </a:p>
        </p:txBody>
      </p:sp>
      <p:sp>
        <p:nvSpPr>
          <p:cNvPr id="6162" name="Rectangle 14"/>
          <p:cNvSpPr>
            <a:spLocks noChangeArrowheads="1"/>
          </p:cNvSpPr>
          <p:nvPr/>
        </p:nvSpPr>
        <p:spPr bwMode="auto">
          <a:xfrm>
            <a:off x="4803775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KK</a:t>
            </a:r>
          </a:p>
        </p:txBody>
      </p:sp>
      <p:sp>
        <p:nvSpPr>
          <p:cNvPr id="6163" name="Rectangle 15"/>
          <p:cNvSpPr>
            <a:spLocks noChangeArrowheads="1"/>
          </p:cNvSpPr>
          <p:nvPr/>
        </p:nvSpPr>
        <p:spPr bwMode="auto">
          <a:xfrm>
            <a:off x="7240588" y="152400"/>
            <a:ext cx="1751012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355" name="WordArt 16"/>
          <p:cNvSpPr>
            <a:spLocks noChangeArrowheads="1" noChangeShapeType="1" noTextEdit="1"/>
          </p:cNvSpPr>
          <p:nvPr/>
        </p:nvSpPr>
        <p:spPr bwMode="auto">
          <a:xfrm>
            <a:off x="7316788" y="228600"/>
            <a:ext cx="1598612" cy="2714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05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1F497D"/>
                </a:solidFill>
                <a:latin typeface="Calibri" panose="020F0502020204030204" pitchFamily="34" charset="0"/>
              </a:rPr>
              <a:t>KAIZEN  IDEA SHEET</a:t>
            </a:r>
          </a:p>
        </p:txBody>
      </p:sp>
      <p:sp>
        <p:nvSpPr>
          <p:cNvPr id="6165" name="Rectangle 17"/>
          <p:cNvSpPr>
            <a:spLocks noChangeArrowheads="1"/>
          </p:cNvSpPr>
          <p:nvPr/>
        </p:nvSpPr>
        <p:spPr bwMode="auto">
          <a:xfrm>
            <a:off x="5108575" y="152400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QM</a:t>
            </a:r>
          </a:p>
        </p:txBody>
      </p:sp>
      <p:sp>
        <p:nvSpPr>
          <p:cNvPr id="6166" name="Rectangle 18"/>
          <p:cNvSpPr>
            <a:spLocks noChangeArrowheads="1"/>
          </p:cNvSpPr>
          <p:nvPr/>
        </p:nvSpPr>
        <p:spPr bwMode="auto">
          <a:xfrm>
            <a:off x="5413375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PM</a:t>
            </a:r>
          </a:p>
        </p:txBody>
      </p:sp>
      <p:sp>
        <p:nvSpPr>
          <p:cNvPr id="6167" name="Rectangle 19"/>
          <p:cNvSpPr>
            <a:spLocks noChangeArrowheads="1"/>
          </p:cNvSpPr>
          <p:nvPr/>
        </p:nvSpPr>
        <p:spPr bwMode="auto">
          <a:xfrm>
            <a:off x="5718175" y="152400"/>
            <a:ext cx="303213" cy="1524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JH</a:t>
            </a:r>
          </a:p>
        </p:txBody>
      </p:sp>
      <p:sp>
        <p:nvSpPr>
          <p:cNvPr id="6168" name="Rectangle 20"/>
          <p:cNvSpPr>
            <a:spLocks noChangeArrowheads="1"/>
          </p:cNvSpPr>
          <p:nvPr/>
        </p:nvSpPr>
        <p:spPr bwMode="auto">
          <a:xfrm>
            <a:off x="6021388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SHE</a:t>
            </a:r>
          </a:p>
        </p:txBody>
      </p:sp>
      <p:sp>
        <p:nvSpPr>
          <p:cNvPr id="6169" name="Rectangle 21"/>
          <p:cNvSpPr>
            <a:spLocks noChangeArrowheads="1"/>
          </p:cNvSpPr>
          <p:nvPr/>
        </p:nvSpPr>
        <p:spPr bwMode="auto">
          <a:xfrm>
            <a:off x="6326188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OT</a:t>
            </a:r>
          </a:p>
        </p:txBody>
      </p:sp>
      <p:sp>
        <p:nvSpPr>
          <p:cNvPr id="6170" name="Rectangle 22"/>
          <p:cNvSpPr>
            <a:spLocks noChangeArrowheads="1"/>
          </p:cNvSpPr>
          <p:nvPr/>
        </p:nvSpPr>
        <p:spPr bwMode="auto">
          <a:xfrm>
            <a:off x="6630988" y="152400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DM</a:t>
            </a:r>
          </a:p>
        </p:txBody>
      </p:sp>
      <p:sp>
        <p:nvSpPr>
          <p:cNvPr id="6171" name="Rectangle 23"/>
          <p:cNvSpPr>
            <a:spLocks noChangeArrowheads="1"/>
          </p:cNvSpPr>
          <p:nvPr/>
        </p:nvSpPr>
        <p:spPr bwMode="auto">
          <a:xfrm>
            <a:off x="6935788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E&amp;T</a:t>
            </a:r>
          </a:p>
        </p:txBody>
      </p:sp>
      <p:sp>
        <p:nvSpPr>
          <p:cNvPr id="6172" name="Rectangle 24"/>
          <p:cNvSpPr>
            <a:spLocks noChangeArrowheads="1"/>
          </p:cNvSpPr>
          <p:nvPr/>
        </p:nvSpPr>
        <p:spPr bwMode="auto">
          <a:xfrm>
            <a:off x="4803775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3" name="Rectangle 25"/>
          <p:cNvSpPr>
            <a:spLocks noChangeArrowheads="1"/>
          </p:cNvSpPr>
          <p:nvPr/>
        </p:nvSpPr>
        <p:spPr bwMode="auto">
          <a:xfrm>
            <a:off x="5108575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4" name="Rectangle 26"/>
          <p:cNvSpPr>
            <a:spLocks noChangeArrowheads="1"/>
          </p:cNvSpPr>
          <p:nvPr/>
        </p:nvSpPr>
        <p:spPr bwMode="auto">
          <a:xfrm>
            <a:off x="5413375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5" name="Rectangle 27"/>
          <p:cNvSpPr>
            <a:spLocks noChangeArrowheads="1"/>
          </p:cNvSpPr>
          <p:nvPr/>
        </p:nvSpPr>
        <p:spPr bwMode="auto">
          <a:xfrm>
            <a:off x="5718175" y="304800"/>
            <a:ext cx="3032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6" name="Rectangle 28"/>
          <p:cNvSpPr>
            <a:spLocks noChangeArrowheads="1"/>
          </p:cNvSpPr>
          <p:nvPr/>
        </p:nvSpPr>
        <p:spPr bwMode="auto">
          <a:xfrm>
            <a:off x="60213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7" name="Rectangle 29"/>
          <p:cNvSpPr>
            <a:spLocks noChangeArrowheads="1"/>
          </p:cNvSpPr>
          <p:nvPr/>
        </p:nvSpPr>
        <p:spPr bwMode="auto">
          <a:xfrm>
            <a:off x="63261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8" name="Rectangle 30"/>
          <p:cNvSpPr>
            <a:spLocks noChangeArrowheads="1"/>
          </p:cNvSpPr>
          <p:nvPr/>
        </p:nvSpPr>
        <p:spPr bwMode="auto">
          <a:xfrm>
            <a:off x="66309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9" name="Rectangle 31"/>
          <p:cNvSpPr>
            <a:spLocks noChangeArrowheads="1"/>
          </p:cNvSpPr>
          <p:nvPr/>
        </p:nvSpPr>
        <p:spPr bwMode="auto">
          <a:xfrm>
            <a:off x="69357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80" name="Rectangle 32"/>
          <p:cNvSpPr>
            <a:spLocks noChangeArrowheads="1"/>
          </p:cNvSpPr>
          <p:nvPr/>
        </p:nvSpPr>
        <p:spPr bwMode="auto">
          <a:xfrm>
            <a:off x="4803775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</a:t>
            </a:r>
          </a:p>
        </p:txBody>
      </p:sp>
      <p:sp>
        <p:nvSpPr>
          <p:cNvPr id="6181" name="Rectangle 33"/>
          <p:cNvSpPr>
            <a:spLocks noChangeArrowheads="1"/>
          </p:cNvSpPr>
          <p:nvPr/>
        </p:nvSpPr>
        <p:spPr bwMode="auto">
          <a:xfrm>
            <a:off x="5108575" y="457200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</a:t>
            </a:r>
          </a:p>
        </p:txBody>
      </p:sp>
      <p:sp>
        <p:nvSpPr>
          <p:cNvPr id="6183" name="Rectangle 35"/>
          <p:cNvSpPr>
            <a:spLocks noChangeArrowheads="1"/>
          </p:cNvSpPr>
          <p:nvPr/>
        </p:nvSpPr>
        <p:spPr bwMode="auto">
          <a:xfrm>
            <a:off x="6021388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</a:t>
            </a:r>
          </a:p>
        </p:txBody>
      </p:sp>
      <p:sp>
        <p:nvSpPr>
          <p:cNvPr id="6184" name="Rectangle 36"/>
          <p:cNvSpPr>
            <a:spLocks noChangeArrowheads="1"/>
          </p:cNvSpPr>
          <p:nvPr/>
        </p:nvSpPr>
        <p:spPr bwMode="auto">
          <a:xfrm>
            <a:off x="6326188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</a:t>
            </a:r>
          </a:p>
        </p:txBody>
      </p:sp>
      <p:sp>
        <p:nvSpPr>
          <p:cNvPr id="6185" name="Rectangle 37"/>
          <p:cNvSpPr>
            <a:spLocks noChangeArrowheads="1"/>
          </p:cNvSpPr>
          <p:nvPr/>
        </p:nvSpPr>
        <p:spPr bwMode="auto">
          <a:xfrm>
            <a:off x="6630988" y="457200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</a:t>
            </a:r>
          </a:p>
        </p:txBody>
      </p:sp>
      <p:sp>
        <p:nvSpPr>
          <p:cNvPr id="6186" name="Rectangle 38"/>
          <p:cNvSpPr>
            <a:spLocks noChangeArrowheads="1"/>
          </p:cNvSpPr>
          <p:nvPr/>
        </p:nvSpPr>
        <p:spPr bwMode="auto">
          <a:xfrm>
            <a:off x="6935788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</a:t>
            </a:r>
          </a:p>
        </p:txBody>
      </p:sp>
      <p:sp>
        <p:nvSpPr>
          <p:cNvPr id="1067" name="Rectangle 39"/>
          <p:cNvSpPr>
            <a:spLocks noChangeArrowheads="1"/>
          </p:cNvSpPr>
          <p:nvPr/>
        </p:nvSpPr>
        <p:spPr bwMode="auto">
          <a:xfrm>
            <a:off x="158750" y="838200"/>
            <a:ext cx="3046413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KAIZEN THEME : </a:t>
            </a:r>
            <a:r>
              <a:rPr lang="en-US" altLang="en-US" sz="1050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To Reduced </a:t>
            </a:r>
            <a:r>
              <a:rPr lang="en-US" altLang="en-US" sz="1050" dirty="0" err="1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Jh</a:t>
            </a:r>
            <a:r>
              <a:rPr lang="en-US" altLang="en-US" sz="1050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 time in spm A1.</a:t>
            </a: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1068" name="Rectangle 41"/>
          <p:cNvSpPr>
            <a:spLocks noChangeArrowheads="1"/>
          </p:cNvSpPr>
          <p:nvPr/>
        </p:nvSpPr>
        <p:spPr bwMode="auto">
          <a:xfrm>
            <a:off x="152400" y="1219200"/>
            <a:ext cx="30480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PROBLEM PRESENT STATUS </a:t>
            </a: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Arial" charset="0"/>
              </a:rPr>
              <a:t>:- </a:t>
            </a:r>
            <a:r>
              <a:rPr lang="en-US" altLang="en-US" sz="1050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A247 BKT SPM A1 JH time Is 3 min /</a:t>
            </a:r>
            <a:r>
              <a:rPr lang="en-US" altLang="en-US" sz="1050" dirty="0" err="1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occurance</a:t>
            </a: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8236" name="Rectangle 43"/>
          <p:cNvSpPr>
            <a:spLocks noChangeArrowheads="1"/>
          </p:cNvSpPr>
          <p:nvPr/>
        </p:nvSpPr>
        <p:spPr bwMode="auto">
          <a:xfrm>
            <a:off x="3200400" y="1143000"/>
            <a:ext cx="3273425" cy="2743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COUNTERMEASURE</a:t>
            </a:r>
            <a:r>
              <a:rPr 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:-</a:t>
            </a:r>
          </a:p>
          <a:p>
            <a:pPr>
              <a:defRPr/>
            </a:pPr>
            <a:r>
              <a:rPr lang="en-US" sz="105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New localized </a:t>
            </a:r>
            <a:r>
              <a:rPr lang="en-US" sz="1050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gurd</a:t>
            </a:r>
            <a:r>
              <a:rPr lang="en-US" sz="105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provided</a:t>
            </a:r>
            <a:endParaRPr 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8" name="Rectangle 44"/>
          <p:cNvSpPr>
            <a:spLocks noChangeArrowheads="1"/>
          </p:cNvSpPr>
          <p:nvPr/>
        </p:nvSpPr>
        <p:spPr bwMode="auto">
          <a:xfrm>
            <a:off x="6478588" y="114300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BENCHMARK</a:t>
            </a:r>
          </a:p>
        </p:txBody>
      </p:sp>
      <p:sp>
        <p:nvSpPr>
          <p:cNvPr id="59" name="Rectangle 45"/>
          <p:cNvSpPr>
            <a:spLocks noChangeArrowheads="1"/>
          </p:cNvSpPr>
          <p:nvPr/>
        </p:nvSpPr>
        <p:spPr bwMode="auto">
          <a:xfrm>
            <a:off x="6478588" y="129540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TARGET</a:t>
            </a:r>
          </a:p>
        </p:txBody>
      </p:sp>
      <p:sp>
        <p:nvSpPr>
          <p:cNvPr id="60" name="Rectangle 46"/>
          <p:cNvSpPr>
            <a:spLocks noChangeArrowheads="1"/>
          </p:cNvSpPr>
          <p:nvPr/>
        </p:nvSpPr>
        <p:spPr bwMode="auto">
          <a:xfrm>
            <a:off x="6478588" y="144780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START</a:t>
            </a:r>
          </a:p>
        </p:txBody>
      </p:sp>
      <p:sp>
        <p:nvSpPr>
          <p:cNvPr id="61" name="Rectangle 47"/>
          <p:cNvSpPr>
            <a:spLocks noChangeArrowheads="1"/>
          </p:cNvSpPr>
          <p:nvPr/>
        </p:nvSpPr>
        <p:spPr bwMode="auto">
          <a:xfrm>
            <a:off x="6478588" y="160020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TDC </a:t>
            </a:r>
          </a:p>
        </p:txBody>
      </p:sp>
      <p:sp>
        <p:nvSpPr>
          <p:cNvPr id="62" name="Rectangle 48"/>
          <p:cNvSpPr>
            <a:spLocks noChangeArrowheads="1"/>
          </p:cNvSpPr>
          <p:nvPr/>
        </p:nvSpPr>
        <p:spPr bwMode="auto">
          <a:xfrm>
            <a:off x="7773988" y="11430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3</a:t>
            </a: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min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3" name="Rectangle 49"/>
          <p:cNvSpPr>
            <a:spLocks noChangeArrowheads="1"/>
          </p:cNvSpPr>
          <p:nvPr/>
        </p:nvSpPr>
        <p:spPr bwMode="auto">
          <a:xfrm>
            <a:off x="7773988" y="12954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1min 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4" name="Rectangle 50"/>
          <p:cNvSpPr>
            <a:spLocks noChangeArrowheads="1"/>
          </p:cNvSpPr>
          <p:nvPr/>
        </p:nvSpPr>
        <p:spPr bwMode="auto">
          <a:xfrm>
            <a:off x="7773988" y="14478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15.022017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5" name="Rectangle 51"/>
          <p:cNvSpPr>
            <a:spLocks noChangeArrowheads="1"/>
          </p:cNvSpPr>
          <p:nvPr/>
        </p:nvSpPr>
        <p:spPr bwMode="auto">
          <a:xfrm>
            <a:off x="7773988" y="16002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24.04.2017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98" name="Rectangle 52"/>
          <p:cNvSpPr>
            <a:spLocks noChangeArrowheads="1"/>
          </p:cNvSpPr>
          <p:nvPr/>
        </p:nvSpPr>
        <p:spPr bwMode="auto">
          <a:xfrm>
            <a:off x="6477000" y="1752600"/>
            <a:ext cx="25146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b="1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TEAM MEMBERS  </a:t>
            </a:r>
            <a:r>
              <a:rPr lang="en-US" alt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</a:t>
            </a:r>
            <a:r>
              <a:rPr lang="en-US" altLang="en-US" sz="105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.SC,DP,SK,SK,GG,SW</a:t>
            </a: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99" name="Rectangle 55"/>
          <p:cNvSpPr>
            <a:spLocks noChangeArrowheads="1"/>
          </p:cNvSpPr>
          <p:nvPr/>
        </p:nvSpPr>
        <p:spPr bwMode="auto">
          <a:xfrm>
            <a:off x="6478588" y="2362200"/>
            <a:ext cx="25130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BENEFITS :-</a:t>
            </a:r>
          </a:p>
        </p:txBody>
      </p:sp>
      <p:sp>
        <p:nvSpPr>
          <p:cNvPr id="68" name="Rectangle 57"/>
          <p:cNvSpPr>
            <a:spLocks noChangeArrowheads="1"/>
          </p:cNvSpPr>
          <p:nvPr/>
        </p:nvSpPr>
        <p:spPr bwMode="auto">
          <a:xfrm>
            <a:off x="6478588" y="2514600"/>
            <a:ext cx="2513012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alt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1) </a:t>
            </a:r>
            <a:r>
              <a:rPr lang="en-US" altLang="en-US" sz="1050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Jh</a:t>
            </a:r>
            <a:r>
              <a:rPr lang="en-US" altLang="en-US" sz="105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time reduction</a:t>
            </a:r>
            <a:endParaRPr lang="en-US" alt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01" name="Rectangle 59"/>
          <p:cNvSpPr>
            <a:spLocks noChangeArrowheads="1"/>
          </p:cNvSpPr>
          <p:nvPr/>
        </p:nvSpPr>
        <p:spPr bwMode="auto">
          <a:xfrm>
            <a:off x="152400" y="6030913"/>
            <a:ext cx="3046413" cy="230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MANAGER’S SIGN :- </a:t>
            </a:r>
            <a:r>
              <a:rPr lang="en-US" alt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 Y PAWAR</a:t>
            </a:r>
          </a:p>
        </p:txBody>
      </p:sp>
      <p:sp>
        <p:nvSpPr>
          <p:cNvPr id="6202" name="Rectangle 60"/>
          <p:cNvSpPr>
            <a:spLocks noChangeArrowheads="1"/>
          </p:cNvSpPr>
          <p:nvPr/>
        </p:nvSpPr>
        <p:spPr bwMode="auto">
          <a:xfrm>
            <a:off x="152400" y="5791200"/>
            <a:ext cx="3057525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REGISTERED BY </a:t>
            </a:r>
            <a:r>
              <a:rPr lang="en-US" alt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:- SANTOSH WAKCHAURE</a:t>
            </a:r>
          </a:p>
          <a:p>
            <a:pPr>
              <a:defRPr/>
            </a:pPr>
            <a:endParaRPr lang="en-US" altLang="en-US" sz="1050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03" name="Rectangle 61"/>
          <p:cNvSpPr>
            <a:spLocks noChangeArrowheads="1"/>
          </p:cNvSpPr>
          <p:nvPr/>
        </p:nvSpPr>
        <p:spPr bwMode="auto">
          <a:xfrm>
            <a:off x="152400" y="5562600"/>
            <a:ext cx="3046413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REGISTRATION NO. &amp; DATE : </a:t>
            </a:r>
            <a:r>
              <a:rPr lang="en-US" altLang="en-US" sz="105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15.02.2017</a:t>
            </a: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84" name="Rectangle 62"/>
          <p:cNvSpPr>
            <a:spLocks noChangeArrowheads="1"/>
          </p:cNvSpPr>
          <p:nvPr/>
        </p:nvSpPr>
        <p:spPr bwMode="auto">
          <a:xfrm>
            <a:off x="152400" y="3657600"/>
            <a:ext cx="304165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5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WHY - WHY ANALYSIS :-</a:t>
            </a: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 </a:t>
            </a:r>
          </a:p>
          <a:p>
            <a:pPr>
              <a:defRPr/>
            </a:pPr>
            <a:endParaRPr lang="en-US" altLang="en-US" sz="1050" b="1" dirty="0">
              <a:solidFill>
                <a:srgbClr val="0000FF"/>
              </a:solidFill>
              <a:latin typeface="Calibri" pitchFamily="34" charset="0"/>
              <a:cs typeface="Arial" charset="0"/>
            </a:endParaRPr>
          </a:p>
          <a:p>
            <a:pPr>
              <a:defRPr/>
            </a:pP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Why1</a:t>
            </a:r>
            <a:r>
              <a:rPr lang="en-US" sz="105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 </a:t>
            </a: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Arial" charset="0"/>
              </a:rPr>
              <a:t>:-   </a:t>
            </a:r>
            <a:r>
              <a:rPr lang="en-US" sz="1050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Why </a:t>
            </a:r>
            <a:r>
              <a:rPr lang="en-US" sz="1050" dirty="0" err="1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jh</a:t>
            </a:r>
            <a:r>
              <a:rPr lang="en-US" sz="1050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 time is 3 min.</a:t>
            </a:r>
            <a:endParaRPr lang="en-US" sz="1050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>
              <a:defRPr/>
            </a:pPr>
            <a:r>
              <a:rPr lang="en-US" sz="105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Why2 </a:t>
            </a:r>
            <a:r>
              <a:rPr lang="en-US" altLang="en-US" sz="1050" b="1" dirty="0">
                <a:latin typeface="Calibri" pitchFamily="34" charset="0"/>
                <a:cs typeface="Arial" charset="0"/>
              </a:rPr>
              <a:t>:- </a:t>
            </a:r>
            <a:r>
              <a:rPr lang="en-US" altLang="en-US" sz="1050" b="1" dirty="0" smtClean="0">
                <a:latin typeface="Calibri" pitchFamily="34" charset="0"/>
                <a:cs typeface="Arial" charset="0"/>
              </a:rPr>
              <a:t>Difficult to clean index table back side Area</a:t>
            </a:r>
            <a:r>
              <a:rPr lang="en-US" altLang="en-US" sz="1050" dirty="0" smtClean="0">
                <a:latin typeface="Calibri" pitchFamily="34" charset="0"/>
                <a:cs typeface="Arial" charset="0"/>
              </a:rPr>
              <a:t> </a:t>
            </a:r>
            <a:endParaRPr lang="en-US" altLang="en-US" sz="1050" dirty="0">
              <a:latin typeface="Calibri" pitchFamily="34" charset="0"/>
              <a:cs typeface="Arial" charset="0"/>
            </a:endParaRPr>
          </a:p>
          <a:p>
            <a:pPr>
              <a:defRPr/>
            </a:pP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Why3</a:t>
            </a:r>
            <a:r>
              <a:rPr lang="en-US" sz="105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 </a:t>
            </a: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:-   </a:t>
            </a:r>
            <a:r>
              <a:rPr lang="en-US" altLang="en-US" sz="1050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Not accessible easily to operator.</a:t>
            </a: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6205" name="Rectangle 63"/>
          <p:cNvSpPr>
            <a:spLocks noChangeArrowheads="1"/>
          </p:cNvSpPr>
          <p:nvPr/>
        </p:nvSpPr>
        <p:spPr bwMode="auto">
          <a:xfrm>
            <a:off x="3205163" y="3657600"/>
            <a:ext cx="3273425" cy="2817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RESULT :-</a:t>
            </a: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5" name="Rectangle 85"/>
          <p:cNvSpPr>
            <a:spLocks noChangeArrowheads="1"/>
          </p:cNvSpPr>
          <p:nvPr/>
        </p:nvSpPr>
        <p:spPr bwMode="auto">
          <a:xfrm>
            <a:off x="6478588" y="3276600"/>
            <a:ext cx="2513012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KAIZEN SUSTENANCE</a:t>
            </a:r>
          </a:p>
        </p:txBody>
      </p:sp>
      <p:sp>
        <p:nvSpPr>
          <p:cNvPr id="6216" name="Rectangle 105"/>
          <p:cNvSpPr>
            <a:spLocks noChangeArrowheads="1"/>
          </p:cNvSpPr>
          <p:nvPr/>
        </p:nvSpPr>
        <p:spPr bwMode="auto">
          <a:xfrm>
            <a:off x="152400" y="152400"/>
            <a:ext cx="8839200" cy="670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7" name="Line 83"/>
          <p:cNvSpPr>
            <a:spLocks noChangeShapeType="1"/>
          </p:cNvSpPr>
          <p:nvPr/>
        </p:nvSpPr>
        <p:spPr bwMode="auto">
          <a:xfrm>
            <a:off x="6326188" y="1979613"/>
            <a:ext cx="0" cy="268287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9" name="Line 86"/>
          <p:cNvSpPr>
            <a:spLocks noChangeShapeType="1"/>
          </p:cNvSpPr>
          <p:nvPr/>
        </p:nvSpPr>
        <p:spPr bwMode="auto">
          <a:xfrm>
            <a:off x="6326188" y="1905000"/>
            <a:ext cx="0" cy="273050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20" name="Line 87"/>
          <p:cNvSpPr>
            <a:spLocks noChangeShapeType="1"/>
          </p:cNvSpPr>
          <p:nvPr/>
        </p:nvSpPr>
        <p:spPr bwMode="auto">
          <a:xfrm>
            <a:off x="6326188" y="2152650"/>
            <a:ext cx="0" cy="762000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4" name="Rectangle 88"/>
          <p:cNvSpPr>
            <a:spLocks noChangeArrowheads="1"/>
          </p:cNvSpPr>
          <p:nvPr/>
        </p:nvSpPr>
        <p:spPr bwMode="auto">
          <a:xfrm>
            <a:off x="6478588" y="3581400"/>
            <a:ext cx="2513012" cy="1295400"/>
          </a:xfrm>
          <a:prstGeom prst="rect">
            <a:avLst/>
          </a:prstGeom>
          <a:noFill/>
          <a:ln>
            <a:solidFill>
              <a:schemeClr val="tx1"/>
            </a:solidFill>
          </a:ln>
          <a:extLst/>
        </p:spPr>
        <p:txBody>
          <a:bodyPr/>
          <a:lstStyle/>
          <a:p>
            <a:pPr>
              <a:defRPr/>
            </a:pPr>
            <a:r>
              <a:rPr lang="en-US" sz="1050" b="1" dirty="0">
                <a:solidFill>
                  <a:srgbClr val="0000CC"/>
                </a:solidFill>
                <a:latin typeface="Calibri"/>
                <a:cs typeface="Arial" charset="0"/>
              </a:rPr>
              <a:t>WHAT TO DO:-</a:t>
            </a:r>
            <a:r>
              <a:rPr lang="en-US" sz="1050" dirty="0">
                <a:solidFill>
                  <a:srgbClr val="000000"/>
                </a:solidFill>
                <a:cs typeface="Arial" charset="0"/>
              </a:rPr>
              <a:t> Check  point added in Sustenance audit check sheet </a:t>
            </a:r>
          </a:p>
          <a:p>
            <a:pPr>
              <a:defRPr/>
            </a:pPr>
            <a:endParaRPr lang="en-US" sz="1050" b="1" dirty="0">
              <a:solidFill>
                <a:srgbClr val="0000CC"/>
              </a:solidFill>
              <a:latin typeface="Calibri"/>
              <a:cs typeface="Arial" charset="0"/>
            </a:endParaRPr>
          </a:p>
          <a:p>
            <a:pPr>
              <a:defRPr/>
            </a:pPr>
            <a:endParaRPr lang="en-US" sz="1050" b="1" dirty="0">
              <a:solidFill>
                <a:srgbClr val="0000CC"/>
              </a:solidFill>
              <a:latin typeface="Calibri"/>
              <a:cs typeface="Arial" charset="0"/>
            </a:endParaRPr>
          </a:p>
          <a:p>
            <a:pPr>
              <a:defRPr/>
            </a:pPr>
            <a:r>
              <a:rPr lang="en-US" sz="1050" b="1" dirty="0">
                <a:solidFill>
                  <a:srgbClr val="0000CC"/>
                </a:solidFill>
                <a:latin typeface="Calibri"/>
                <a:cs typeface="Arial" charset="0"/>
              </a:rPr>
              <a:t>HOW TO DO:-</a:t>
            </a:r>
            <a:r>
              <a:rPr lang="en-US" sz="1050" dirty="0">
                <a:solidFill>
                  <a:srgbClr val="000000"/>
                </a:solidFill>
                <a:cs typeface="Arial" charset="0"/>
              </a:rPr>
              <a:t>. Check  visually </a:t>
            </a:r>
          </a:p>
          <a:p>
            <a:pPr>
              <a:defRPr/>
            </a:pPr>
            <a:endParaRPr lang="en-US" sz="1050" dirty="0">
              <a:solidFill>
                <a:srgbClr val="000000"/>
              </a:solidFill>
              <a:cs typeface="Arial" charset="0"/>
            </a:endParaRPr>
          </a:p>
          <a:p>
            <a:pPr>
              <a:defRPr/>
            </a:pPr>
            <a:endParaRPr lang="en-US" sz="1050" b="1" dirty="0">
              <a:solidFill>
                <a:srgbClr val="0000CC"/>
              </a:solidFill>
              <a:latin typeface="Calibri"/>
              <a:cs typeface="Arial" charset="0"/>
            </a:endParaRPr>
          </a:p>
          <a:p>
            <a:pPr>
              <a:defRPr/>
            </a:pPr>
            <a:r>
              <a:rPr lang="en-US" sz="1050" b="1" dirty="0">
                <a:solidFill>
                  <a:srgbClr val="0000CC"/>
                </a:solidFill>
                <a:latin typeface="Calibri"/>
                <a:cs typeface="Arial" charset="0"/>
              </a:rPr>
              <a:t>FREQUENCY :-  </a:t>
            </a:r>
            <a:r>
              <a:rPr lang="en-US" sz="1050" dirty="0">
                <a:latin typeface="Calibri"/>
                <a:cs typeface="Arial" charset="0"/>
              </a:rPr>
              <a:t>Daily</a:t>
            </a:r>
            <a:endParaRPr lang="en-US" sz="1050" dirty="0">
              <a:cs typeface="Arial" charset="0"/>
            </a:endParaRPr>
          </a:p>
        </p:txBody>
      </p:sp>
      <p:sp>
        <p:nvSpPr>
          <p:cNvPr id="6225" name="TextBox 4"/>
          <p:cNvSpPr txBox="1">
            <a:spLocks noChangeArrowheads="1"/>
          </p:cNvSpPr>
          <p:nvPr/>
        </p:nvSpPr>
        <p:spPr bwMode="auto">
          <a:xfrm>
            <a:off x="1182688" y="234950"/>
            <a:ext cx="395287" cy="25400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05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P15</a:t>
            </a:r>
          </a:p>
        </p:txBody>
      </p:sp>
      <p:sp>
        <p:nvSpPr>
          <p:cNvPr id="1106" name="Rectangle 82"/>
          <p:cNvSpPr>
            <a:spLocks noChangeArrowheads="1"/>
          </p:cNvSpPr>
          <p:nvPr/>
        </p:nvSpPr>
        <p:spPr bwMode="auto">
          <a:xfrm>
            <a:off x="152400" y="5181600"/>
            <a:ext cx="3048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50" b="1" dirty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ROOT CAUSE : </a:t>
            </a:r>
            <a:r>
              <a:rPr lang="en-US" sz="1050" dirty="0" err="1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Gurd</a:t>
            </a:r>
            <a:r>
              <a:rPr lang="en-US" sz="1050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 height more </a:t>
            </a: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115" name="Rectangle 47"/>
          <p:cNvSpPr>
            <a:spLocks noChangeArrowheads="1"/>
          </p:cNvSpPr>
          <p:nvPr/>
        </p:nvSpPr>
        <p:spPr bwMode="auto">
          <a:xfrm>
            <a:off x="6478588" y="173355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FINISH</a:t>
            </a:r>
          </a:p>
        </p:txBody>
      </p:sp>
      <p:sp>
        <p:nvSpPr>
          <p:cNvPr id="116" name="Rectangle 51"/>
          <p:cNvSpPr>
            <a:spLocks noChangeArrowheads="1"/>
          </p:cNvSpPr>
          <p:nvPr/>
        </p:nvSpPr>
        <p:spPr bwMode="auto">
          <a:xfrm>
            <a:off x="7773988" y="173355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24.04.2017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7" name="Rounded Rectangle 95"/>
          <p:cNvSpPr>
            <a:spLocks noChangeArrowheads="1"/>
          </p:cNvSpPr>
          <p:nvPr/>
        </p:nvSpPr>
        <p:spPr bwMode="auto">
          <a:xfrm>
            <a:off x="5486400" y="3300413"/>
            <a:ext cx="914400" cy="280987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en-US" sz="105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After</a:t>
            </a:r>
          </a:p>
        </p:txBody>
      </p:sp>
      <p:sp>
        <p:nvSpPr>
          <p:cNvPr id="105" name="Rounded Rectangle 96"/>
          <p:cNvSpPr>
            <a:spLocks noChangeArrowheads="1"/>
          </p:cNvSpPr>
          <p:nvPr/>
        </p:nvSpPr>
        <p:spPr bwMode="auto">
          <a:xfrm>
            <a:off x="2290763" y="3376613"/>
            <a:ext cx="914400" cy="280987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Before</a:t>
            </a:r>
          </a:p>
        </p:txBody>
      </p:sp>
      <p:sp>
        <p:nvSpPr>
          <p:cNvPr id="14410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610600" y="6477000"/>
            <a:ext cx="381000" cy="38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F7CFB96-6713-43FB-8154-7B1AE8439321}" type="slidenum">
              <a:rPr lang="en-US" altLang="en-US" smtClean="0">
                <a:solidFill>
                  <a:srgbClr val="000000"/>
                </a:solidFill>
              </a:rPr>
              <a:pPr/>
              <a:t>1</a:t>
            </a:fld>
            <a:endParaRPr lang="en-US" altLang="en-US" dirty="0" smtClean="0">
              <a:solidFill>
                <a:srgbClr val="000000"/>
              </a:solidFill>
            </a:endParaRPr>
          </a:p>
        </p:txBody>
      </p:sp>
      <p:graphicFrame>
        <p:nvGraphicFramePr>
          <p:cNvPr id="79" name="Table 78"/>
          <p:cNvGraphicFramePr>
            <a:graphicFrameLocks noGrp="1"/>
          </p:cNvGraphicFramePr>
          <p:nvPr>
            <p:extLst/>
          </p:nvPr>
        </p:nvGraphicFramePr>
        <p:xfrm>
          <a:off x="6478588" y="4903788"/>
          <a:ext cx="2513013" cy="1571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212"/>
                <a:gridCol w="457200"/>
                <a:gridCol w="685800"/>
                <a:gridCol w="566422"/>
                <a:gridCol w="500379"/>
              </a:tblGrid>
              <a:tr h="295331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900" b="1" dirty="0" smtClean="0">
                          <a:solidFill>
                            <a:srgbClr val="0000CC"/>
                          </a:solidFill>
                          <a:latin typeface="Calibri" pitchFamily="34" charset="0"/>
                          <a:cs typeface="Calibri" pitchFamily="34" charset="0"/>
                        </a:rPr>
                        <a:t>SCOPE &amp; PLAN FOR HORIZONTAL DEPLOYMENT</a:t>
                      </a: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3779">
                <a:tc>
                  <a:txBody>
                    <a:bodyPr/>
                    <a:lstStyle/>
                    <a:p>
                      <a:r>
                        <a:rPr lang="en-US" sz="7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Sr</a:t>
                      </a:r>
                    </a:p>
                    <a:p>
                      <a:r>
                        <a:rPr lang="en-US" sz="7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US" sz="7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CELL</a:t>
                      </a:r>
                      <a:endParaRPr lang="en-US" sz="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TDC</a:t>
                      </a:r>
                      <a:endParaRPr lang="en-US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RESP.</a:t>
                      </a:r>
                      <a:endParaRPr lang="en-US" sz="7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</a:t>
                      </a:r>
                      <a:endParaRPr lang="en-US" sz="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4614">
                <a:tc>
                  <a:txBody>
                    <a:bodyPr/>
                    <a:lstStyle/>
                    <a:p>
                      <a:pPr algn="ctr"/>
                      <a:endParaRPr lang="en-US" sz="7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B1</a:t>
                      </a:r>
                      <a:endParaRPr 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sz="800" b="0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Arial" charset="0"/>
                        </a:rPr>
                        <a:t>24/04/17</a:t>
                      </a:r>
                      <a:endParaRPr lang="en-US" sz="900" b="0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Arial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sz="800" b="0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Arial" charset="0"/>
                        </a:rPr>
                        <a:t>SC</a:t>
                      </a:r>
                      <a:endParaRPr lang="en-US" sz="800" b="0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Arial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Arial" charset="0"/>
                        </a:rPr>
                        <a:t>Completed</a:t>
                      </a:r>
                      <a:endParaRPr lang="en-US" sz="800" b="0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Arial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7901">
                <a:tc>
                  <a:txBody>
                    <a:bodyPr/>
                    <a:lstStyle/>
                    <a:p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0" name="Rectangle 34"/>
          <p:cNvSpPr>
            <a:spLocks noChangeArrowheads="1"/>
          </p:cNvSpPr>
          <p:nvPr/>
        </p:nvSpPr>
        <p:spPr bwMode="auto">
          <a:xfrm>
            <a:off x="5413375" y="457200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</a:t>
            </a:r>
          </a:p>
        </p:txBody>
      </p:sp>
      <p:sp>
        <p:nvSpPr>
          <p:cNvPr id="81" name="Rectangle 34"/>
          <p:cNvSpPr>
            <a:spLocks noChangeArrowheads="1"/>
          </p:cNvSpPr>
          <p:nvPr/>
        </p:nvSpPr>
        <p:spPr bwMode="auto">
          <a:xfrm>
            <a:off x="5711825" y="460375"/>
            <a:ext cx="304800" cy="1524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B</a:t>
            </a:r>
          </a:p>
        </p:txBody>
      </p:sp>
      <p:sp>
        <p:nvSpPr>
          <p:cNvPr id="83" name="Right Arrow 82">
            <a:hlinkClick r:id="rId4" action="ppaction://hlinkfile"/>
          </p:cNvPr>
          <p:cNvSpPr/>
          <p:nvPr/>
        </p:nvSpPr>
        <p:spPr bwMode="auto">
          <a:xfrm>
            <a:off x="8180388" y="3929063"/>
            <a:ext cx="533400" cy="365125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82" name="Picture 8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1843620"/>
            <a:ext cx="2286000" cy="1770586"/>
          </a:xfrm>
          <a:prstGeom prst="rect">
            <a:avLst/>
          </a:prstGeom>
        </p:spPr>
      </p:pic>
      <p:sp>
        <p:nvSpPr>
          <p:cNvPr id="14408" name="Oval 5"/>
          <p:cNvSpPr>
            <a:spLocks noChangeArrowheads="1"/>
          </p:cNvSpPr>
          <p:nvPr/>
        </p:nvSpPr>
        <p:spPr bwMode="auto">
          <a:xfrm>
            <a:off x="453933" y="2452660"/>
            <a:ext cx="679450" cy="519112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89" name="Picture 8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295" y="1525762"/>
            <a:ext cx="2362994" cy="1708623"/>
          </a:xfrm>
          <a:prstGeom prst="rect">
            <a:avLst/>
          </a:prstGeom>
        </p:spPr>
      </p:pic>
      <p:sp>
        <p:nvSpPr>
          <p:cNvPr id="86" name="Oval 5"/>
          <p:cNvSpPr>
            <a:spLocks noChangeArrowheads="1"/>
          </p:cNvSpPr>
          <p:nvPr/>
        </p:nvSpPr>
        <p:spPr bwMode="auto">
          <a:xfrm>
            <a:off x="3556748" y="2225582"/>
            <a:ext cx="679450" cy="519112"/>
          </a:xfrm>
          <a:prstGeom prst="ellipse">
            <a:avLst/>
          </a:prstGeom>
          <a:noFill/>
          <a:ln w="38100" algn="ctr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>
              <a:solidFill>
                <a:srgbClr val="000000"/>
              </a:solidFill>
            </a:endParaRPr>
          </a:p>
        </p:txBody>
      </p:sp>
      <p:graphicFrame>
        <p:nvGraphicFramePr>
          <p:cNvPr id="90" name="Chart 5"/>
          <p:cNvGraphicFramePr>
            <a:graphicFrameLocks/>
          </p:cNvGraphicFramePr>
          <p:nvPr>
            <p:extLst/>
          </p:nvPr>
        </p:nvGraphicFramePr>
        <p:xfrm>
          <a:off x="3282950" y="3931585"/>
          <a:ext cx="3043238" cy="190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3402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231</Words>
  <Application>Microsoft Office PowerPoint</Application>
  <PresentationFormat>On-screen Show (4:3)</PresentationFormat>
  <Paragraphs>86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Sandeep Dukare</cp:lastModifiedBy>
  <cp:revision>93</cp:revision>
  <cp:lastPrinted>2016-07-27T04:19:54Z</cp:lastPrinted>
  <dcterms:created xsi:type="dcterms:W3CDTF">2006-08-16T00:00:00Z</dcterms:created>
  <dcterms:modified xsi:type="dcterms:W3CDTF">2017-06-09T10:03:01Z</dcterms:modified>
</cp:coreProperties>
</file>